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3" r:id="rId1"/>
  </p:sldMasterIdLst>
  <p:notesMasterIdLst>
    <p:notesMasterId r:id="rId25"/>
  </p:notesMasterIdLst>
  <p:sldIdLst>
    <p:sldId id="256" r:id="rId2"/>
    <p:sldId id="378" r:id="rId3"/>
    <p:sldId id="258" r:id="rId4"/>
    <p:sldId id="262" r:id="rId5"/>
    <p:sldId id="284" r:id="rId6"/>
    <p:sldId id="289" r:id="rId7"/>
    <p:sldId id="367" r:id="rId8"/>
    <p:sldId id="379" r:id="rId9"/>
    <p:sldId id="368" r:id="rId10"/>
    <p:sldId id="369" r:id="rId11"/>
    <p:sldId id="371" r:id="rId12"/>
    <p:sldId id="370" r:id="rId13"/>
    <p:sldId id="373" r:id="rId14"/>
    <p:sldId id="375" r:id="rId15"/>
    <p:sldId id="260" r:id="rId16"/>
    <p:sldId id="372" r:id="rId17"/>
    <p:sldId id="374" r:id="rId18"/>
    <p:sldId id="363" r:id="rId19"/>
    <p:sldId id="290" r:id="rId20"/>
    <p:sldId id="310" r:id="rId21"/>
    <p:sldId id="377" r:id="rId22"/>
    <p:sldId id="376" r:id="rId23"/>
    <p:sldId id="3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35AAFF-1F51-45A3-B763-8CD75357397C}" type="doc">
      <dgm:prSet loTypeId="urn:diagrams.loki3.com/VaryingWidthList" loCatId="list" qsTypeId="urn:microsoft.com/office/officeart/2005/8/quickstyle/simple1" qsCatId="simple" csTypeId="urn:microsoft.com/office/officeart/2005/8/colors/accent0_2" csCatId="mainScheme" phldr="1"/>
      <dgm:spPr/>
    </dgm:pt>
    <dgm:pt modelId="{FB520BC1-B6C6-45F2-B07D-B9C0B0A8CBC6}">
      <dgm:prSet phldrT="[Text]"/>
      <dgm:spPr/>
      <dgm:t>
        <a:bodyPr/>
        <a:lstStyle/>
        <a:p>
          <a:r>
            <a:rPr lang="en-US" dirty="0"/>
            <a:t>Neuro Psychological therapy</a:t>
          </a:r>
          <a:endParaRPr lang="en-PK" dirty="0"/>
        </a:p>
      </dgm:t>
    </dgm:pt>
    <dgm:pt modelId="{5C6B457C-62D4-43EB-BC1E-7C06296CCE15}" type="parTrans" cxnId="{E8CF6455-1700-41CB-BD14-FCC50A607CDB}">
      <dgm:prSet/>
      <dgm:spPr/>
      <dgm:t>
        <a:bodyPr/>
        <a:lstStyle/>
        <a:p>
          <a:endParaRPr lang="en-PK"/>
        </a:p>
      </dgm:t>
    </dgm:pt>
    <dgm:pt modelId="{A0B64828-3885-450A-B390-09E1EEFBCED2}" type="sibTrans" cxnId="{E8CF6455-1700-41CB-BD14-FCC50A607CDB}">
      <dgm:prSet/>
      <dgm:spPr/>
      <dgm:t>
        <a:bodyPr/>
        <a:lstStyle/>
        <a:p>
          <a:endParaRPr lang="en-PK"/>
        </a:p>
      </dgm:t>
    </dgm:pt>
    <dgm:pt modelId="{B7B1EE93-031B-473E-9BBB-F350E2FD3F66}">
      <dgm:prSet phldrT="[Text]"/>
      <dgm:spPr/>
      <dgm:t>
        <a:bodyPr/>
        <a:lstStyle/>
        <a:p>
          <a:r>
            <a:rPr lang="en-US" dirty="0"/>
            <a:t>Cognitive Peak Performance</a:t>
          </a:r>
          <a:endParaRPr lang="en-PK" dirty="0"/>
        </a:p>
      </dgm:t>
    </dgm:pt>
    <dgm:pt modelId="{F6B668F8-3969-47A3-A53C-20827491A7B9}" type="parTrans" cxnId="{0AFE7451-E056-4A42-893C-86646266D75F}">
      <dgm:prSet/>
      <dgm:spPr/>
      <dgm:t>
        <a:bodyPr/>
        <a:lstStyle/>
        <a:p>
          <a:endParaRPr lang="en-PK"/>
        </a:p>
      </dgm:t>
    </dgm:pt>
    <dgm:pt modelId="{CF2D9CDC-AB6B-45FC-AB00-30AC55404C6A}" type="sibTrans" cxnId="{0AFE7451-E056-4A42-893C-86646266D75F}">
      <dgm:prSet/>
      <dgm:spPr/>
      <dgm:t>
        <a:bodyPr/>
        <a:lstStyle/>
        <a:p>
          <a:endParaRPr lang="en-PK"/>
        </a:p>
      </dgm:t>
    </dgm:pt>
    <dgm:pt modelId="{DB2B7E84-2ED9-4074-9EF8-A39A940472E1}" type="pres">
      <dgm:prSet presAssocID="{5B35AAFF-1F51-45A3-B763-8CD75357397C}" presName="Name0" presStyleCnt="0">
        <dgm:presLayoutVars>
          <dgm:resizeHandles/>
        </dgm:presLayoutVars>
      </dgm:prSet>
      <dgm:spPr/>
    </dgm:pt>
    <dgm:pt modelId="{957B9038-4176-4F1B-9369-A4C834A2D984}" type="pres">
      <dgm:prSet presAssocID="{FB520BC1-B6C6-45F2-B07D-B9C0B0A8CBC6}" presName="text" presStyleLbl="node1" presStyleIdx="0" presStyleCnt="2" custScaleX="99678" custScaleY="39923">
        <dgm:presLayoutVars>
          <dgm:bulletEnabled val="1"/>
        </dgm:presLayoutVars>
      </dgm:prSet>
      <dgm:spPr>
        <a:prstGeom prst="snipRoundRect">
          <a:avLst/>
        </a:prstGeom>
      </dgm:spPr>
    </dgm:pt>
    <dgm:pt modelId="{1813C9E2-6972-4A6F-909A-4C87B858DD57}" type="pres">
      <dgm:prSet presAssocID="{A0B64828-3885-450A-B390-09E1EEFBCED2}" presName="space" presStyleCnt="0"/>
      <dgm:spPr/>
    </dgm:pt>
    <dgm:pt modelId="{688F294D-84CC-415D-840D-A77AD39C4A1E}" type="pres">
      <dgm:prSet presAssocID="{B7B1EE93-031B-473E-9BBB-F350E2FD3F66}" presName="text" presStyleLbl="node1" presStyleIdx="1" presStyleCnt="2" custScaleX="125817" custScaleY="38724" custLinFactY="44812" custLinFactNeighborY="100000">
        <dgm:presLayoutVars>
          <dgm:bulletEnabled val="1"/>
        </dgm:presLayoutVars>
      </dgm:prSet>
      <dgm:spPr>
        <a:prstGeom prst="snip1Rect">
          <a:avLst/>
        </a:prstGeom>
      </dgm:spPr>
    </dgm:pt>
  </dgm:ptLst>
  <dgm:cxnLst>
    <dgm:cxn modelId="{0025D760-7777-4CCF-B559-549E4CC33825}" type="presOf" srcId="{5B35AAFF-1F51-45A3-B763-8CD75357397C}" destId="{DB2B7E84-2ED9-4074-9EF8-A39A940472E1}" srcOrd="0" destOrd="0" presId="urn:diagrams.loki3.com/VaryingWidthList"/>
    <dgm:cxn modelId="{0AFE7451-E056-4A42-893C-86646266D75F}" srcId="{5B35AAFF-1F51-45A3-B763-8CD75357397C}" destId="{B7B1EE93-031B-473E-9BBB-F350E2FD3F66}" srcOrd="1" destOrd="0" parTransId="{F6B668F8-3969-47A3-A53C-20827491A7B9}" sibTransId="{CF2D9CDC-AB6B-45FC-AB00-30AC55404C6A}"/>
    <dgm:cxn modelId="{E8CF6455-1700-41CB-BD14-FCC50A607CDB}" srcId="{5B35AAFF-1F51-45A3-B763-8CD75357397C}" destId="{FB520BC1-B6C6-45F2-B07D-B9C0B0A8CBC6}" srcOrd="0" destOrd="0" parTransId="{5C6B457C-62D4-43EB-BC1E-7C06296CCE15}" sibTransId="{A0B64828-3885-450A-B390-09E1EEFBCED2}"/>
    <dgm:cxn modelId="{22D5CF9F-2BC2-47BE-85E9-A6E4AEB41C29}" type="presOf" srcId="{FB520BC1-B6C6-45F2-B07D-B9C0B0A8CBC6}" destId="{957B9038-4176-4F1B-9369-A4C834A2D984}" srcOrd="0" destOrd="0" presId="urn:diagrams.loki3.com/VaryingWidthList"/>
    <dgm:cxn modelId="{35FFC0A4-AFBB-441E-AB4E-50A5F85B39E9}" type="presOf" srcId="{B7B1EE93-031B-473E-9BBB-F350E2FD3F66}" destId="{688F294D-84CC-415D-840D-A77AD39C4A1E}" srcOrd="0" destOrd="0" presId="urn:diagrams.loki3.com/VaryingWidthList"/>
    <dgm:cxn modelId="{09952182-42CE-43F8-A125-A4B6512DC851}" type="presParOf" srcId="{DB2B7E84-2ED9-4074-9EF8-A39A940472E1}" destId="{957B9038-4176-4F1B-9369-A4C834A2D984}" srcOrd="0" destOrd="0" presId="urn:diagrams.loki3.com/VaryingWidthList"/>
    <dgm:cxn modelId="{F40ECB52-3D0C-4CEC-A31B-8E70BC628189}" type="presParOf" srcId="{DB2B7E84-2ED9-4074-9EF8-A39A940472E1}" destId="{1813C9E2-6972-4A6F-909A-4C87B858DD57}" srcOrd="1" destOrd="0" presId="urn:diagrams.loki3.com/VaryingWidthList"/>
    <dgm:cxn modelId="{9284A259-D4A3-4882-9B25-9A1610C501F9}" type="presParOf" srcId="{DB2B7E84-2ED9-4074-9EF8-A39A940472E1}" destId="{688F294D-84CC-415D-840D-A77AD39C4A1E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4342DD-FC68-410A-B800-0EF5C628D796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PK"/>
        </a:p>
      </dgm:t>
    </dgm:pt>
    <dgm:pt modelId="{99C5EBA2-8B28-479A-9570-D59D8314E3F0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The cost of the neurofeedback system and software starts at approximately $4,000 from single channel neurofeedback system and varies from number of Channels, Protocol and Parameter’s.</a:t>
          </a:r>
          <a:endParaRPr lang="en-PK" sz="2000" dirty="0"/>
        </a:p>
      </dgm:t>
    </dgm:pt>
    <dgm:pt modelId="{ADE4626A-E8D5-4121-BEF9-9E8F5AE9A7C7}" type="parTrans" cxnId="{413AB794-8A18-4660-BA36-E0E94D2753BE}">
      <dgm:prSet/>
      <dgm:spPr/>
      <dgm:t>
        <a:bodyPr/>
        <a:lstStyle/>
        <a:p>
          <a:endParaRPr lang="en-PK"/>
        </a:p>
      </dgm:t>
    </dgm:pt>
    <dgm:pt modelId="{8D366765-1A43-4166-A78B-2699365C4D15}" type="sibTrans" cxnId="{413AB794-8A18-4660-BA36-E0E94D2753BE}">
      <dgm:prSet/>
      <dgm:spPr/>
      <dgm:t>
        <a:bodyPr/>
        <a:lstStyle/>
        <a:p>
          <a:endParaRPr lang="en-PK"/>
        </a:p>
      </dgm:t>
    </dgm:pt>
    <dgm:pt modelId="{5C50B408-D3CE-44B4-BB41-857FFD3CC316}">
      <dgm:prSet phldrT="[Text]" custT="1"/>
      <dgm:spPr/>
      <dgm:t>
        <a:bodyPr/>
        <a:lstStyle/>
        <a:p>
          <a:r>
            <a:rPr lang="en-US" sz="2000" b="0" i="0" dirty="0">
              <a:latin typeface="Arial" panose="020B0604020202020204" pitchFamily="34" charset="0"/>
              <a:cs typeface="Arial" panose="020B0604020202020204" pitchFamily="34" charset="0"/>
            </a:rPr>
            <a:t>A 2017 article in Bloomberg Businessweek reported that 30 </a:t>
          </a:r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sessions</a:t>
          </a:r>
          <a:r>
            <a:rPr lang="en-US" sz="2000" b="0" i="0" dirty="0">
              <a:latin typeface="Arial" panose="020B0604020202020204" pitchFamily="34" charset="0"/>
              <a:cs typeface="Arial" panose="020B0604020202020204" pitchFamily="34" charset="0"/>
            </a:rPr>
            <a:t> of 40 minutes each might come to a total of $2,200, plus a $250 initial assessment fee.</a:t>
          </a:r>
          <a:endParaRPr lang="en-PK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3AC082-8A9C-4C64-98DE-5D69ED4AD44F}" type="parTrans" cxnId="{F0BC2A67-9981-4B74-A0E7-3640F18EA010}">
      <dgm:prSet/>
      <dgm:spPr/>
      <dgm:t>
        <a:bodyPr/>
        <a:lstStyle/>
        <a:p>
          <a:endParaRPr lang="en-PK"/>
        </a:p>
      </dgm:t>
    </dgm:pt>
    <dgm:pt modelId="{70976580-9266-4E0D-970A-10E802A9E1F7}" type="sibTrans" cxnId="{F0BC2A67-9981-4B74-A0E7-3640F18EA010}">
      <dgm:prSet/>
      <dgm:spPr/>
      <dgm:t>
        <a:bodyPr/>
        <a:lstStyle/>
        <a:p>
          <a:endParaRPr lang="en-PK"/>
        </a:p>
      </dgm:t>
    </dgm:pt>
    <dgm:pt modelId="{F05D7D72-C73F-4C88-9D73-05982362364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>
              <a:latin typeface="Arial" panose="020B0604020202020204" pitchFamily="34" charset="0"/>
              <a:cs typeface="Arial" panose="020B0604020202020204" pitchFamily="34" charset="0"/>
            </a:rPr>
            <a:t>North America is the largest supplier of Neurofeedback System, with a production market share nearly 60% in 2016. Europe is the second largest supplier of Neurofeedback System, enjoying production market share nearly 20.5% in 2016.</a:t>
          </a:r>
          <a:endParaRPr lang="en-PK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839E27-F537-4FAA-B603-7D54EB9AAE33}" type="parTrans" cxnId="{5FDC9B9D-AB6F-49E5-926A-239C9C7BC79D}">
      <dgm:prSet/>
      <dgm:spPr/>
      <dgm:t>
        <a:bodyPr/>
        <a:lstStyle/>
        <a:p>
          <a:endParaRPr lang="en-PK"/>
        </a:p>
      </dgm:t>
    </dgm:pt>
    <dgm:pt modelId="{1D4EB3B1-9F65-4472-B71F-91D8C4239C6B}" type="sibTrans" cxnId="{5FDC9B9D-AB6F-49E5-926A-239C9C7BC79D}">
      <dgm:prSet/>
      <dgm:spPr/>
      <dgm:t>
        <a:bodyPr/>
        <a:lstStyle/>
        <a:p>
          <a:endParaRPr lang="en-PK"/>
        </a:p>
      </dgm:t>
    </dgm:pt>
    <dgm:pt modelId="{DFF8AB51-243B-4D10-840F-94F5EB2F93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>
              <a:latin typeface="Arial" panose="020B0604020202020204" pitchFamily="34" charset="0"/>
              <a:cs typeface="Arial" panose="020B0604020202020204" pitchFamily="34" charset="0"/>
            </a:rPr>
            <a:t>In 2018, the global Neurofeedback market size was 37 million US$ and it is expected to reach 57 million US$ by the end of 2025, with a CAGR of 6.3% between 2019 and 2025.</a:t>
          </a:r>
          <a:endParaRPr lang="en-PK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23388F-A62C-41A6-9A32-4A1B881E0547}" type="parTrans" cxnId="{6F3C9184-05BA-4772-B7A9-986C2B106AB4}">
      <dgm:prSet/>
      <dgm:spPr/>
      <dgm:t>
        <a:bodyPr/>
        <a:lstStyle/>
        <a:p>
          <a:endParaRPr lang="en-PK"/>
        </a:p>
      </dgm:t>
    </dgm:pt>
    <dgm:pt modelId="{253D6855-B544-4B19-81F5-CCFA705CB555}" type="sibTrans" cxnId="{6F3C9184-05BA-4772-B7A9-986C2B106AB4}">
      <dgm:prSet/>
      <dgm:spPr/>
      <dgm:t>
        <a:bodyPr/>
        <a:lstStyle/>
        <a:p>
          <a:endParaRPr lang="en-PK"/>
        </a:p>
      </dgm:t>
    </dgm:pt>
    <dgm:pt modelId="{470412D8-CA47-4B5E-A593-DF760AA71EB5}" type="pres">
      <dgm:prSet presAssocID="{A04342DD-FC68-410A-B800-0EF5C628D796}" presName="Name0" presStyleCnt="0">
        <dgm:presLayoutVars>
          <dgm:chMax val="7"/>
          <dgm:chPref val="7"/>
          <dgm:dir/>
        </dgm:presLayoutVars>
      </dgm:prSet>
      <dgm:spPr/>
    </dgm:pt>
    <dgm:pt modelId="{3041F448-6B44-41A5-84E8-9F8AC8FCFDC2}" type="pres">
      <dgm:prSet presAssocID="{A04342DD-FC68-410A-B800-0EF5C628D796}" presName="Name1" presStyleCnt="0"/>
      <dgm:spPr/>
    </dgm:pt>
    <dgm:pt modelId="{B944035C-ADCC-4119-8D54-CBD4C6B37D48}" type="pres">
      <dgm:prSet presAssocID="{A04342DD-FC68-410A-B800-0EF5C628D796}" presName="cycle" presStyleCnt="0"/>
      <dgm:spPr/>
    </dgm:pt>
    <dgm:pt modelId="{8BA473EB-C7BD-4EAC-9A44-936D1302E3AF}" type="pres">
      <dgm:prSet presAssocID="{A04342DD-FC68-410A-B800-0EF5C628D796}" presName="srcNode" presStyleLbl="node1" presStyleIdx="0" presStyleCnt="4"/>
      <dgm:spPr/>
    </dgm:pt>
    <dgm:pt modelId="{AD0FAA69-701E-4E9E-9C32-96A10AFC7035}" type="pres">
      <dgm:prSet presAssocID="{A04342DD-FC68-410A-B800-0EF5C628D796}" presName="conn" presStyleLbl="parChTrans1D2" presStyleIdx="0" presStyleCnt="1"/>
      <dgm:spPr/>
    </dgm:pt>
    <dgm:pt modelId="{41AADCEB-70BB-48F2-935F-009B3DA67838}" type="pres">
      <dgm:prSet presAssocID="{A04342DD-FC68-410A-B800-0EF5C628D796}" presName="extraNode" presStyleLbl="node1" presStyleIdx="0" presStyleCnt="4"/>
      <dgm:spPr/>
    </dgm:pt>
    <dgm:pt modelId="{C6CD2970-77E1-4B5A-A02C-126019CC33D8}" type="pres">
      <dgm:prSet presAssocID="{A04342DD-FC68-410A-B800-0EF5C628D796}" presName="dstNode" presStyleLbl="node1" presStyleIdx="0" presStyleCnt="4"/>
      <dgm:spPr/>
    </dgm:pt>
    <dgm:pt modelId="{BA1898E2-2784-43B1-9504-49A154EBF791}" type="pres">
      <dgm:prSet presAssocID="{99C5EBA2-8B28-479A-9570-D59D8314E3F0}" presName="text_1" presStyleLbl="node1" presStyleIdx="0" presStyleCnt="4">
        <dgm:presLayoutVars>
          <dgm:bulletEnabled val="1"/>
        </dgm:presLayoutVars>
      </dgm:prSet>
      <dgm:spPr/>
    </dgm:pt>
    <dgm:pt modelId="{705F9F2C-6838-48D4-BF99-124C9315D4F1}" type="pres">
      <dgm:prSet presAssocID="{99C5EBA2-8B28-479A-9570-D59D8314E3F0}" presName="accent_1" presStyleCnt="0"/>
      <dgm:spPr/>
    </dgm:pt>
    <dgm:pt modelId="{A30E205D-0AB0-4471-8DFE-C648EA585EC6}" type="pres">
      <dgm:prSet presAssocID="{99C5EBA2-8B28-479A-9570-D59D8314E3F0}" presName="accentRepeatNode" presStyleLbl="solidFgAcc1" presStyleIdx="0" presStyleCnt="4"/>
      <dgm:spPr/>
    </dgm:pt>
    <dgm:pt modelId="{3018BAA5-D7B0-4BC8-8A3E-A110A3436BE2}" type="pres">
      <dgm:prSet presAssocID="{5C50B408-D3CE-44B4-BB41-857FFD3CC316}" presName="text_2" presStyleLbl="node1" presStyleIdx="1" presStyleCnt="4">
        <dgm:presLayoutVars>
          <dgm:bulletEnabled val="1"/>
        </dgm:presLayoutVars>
      </dgm:prSet>
      <dgm:spPr/>
    </dgm:pt>
    <dgm:pt modelId="{772D35AE-B626-46E7-BB64-6AF0BC944771}" type="pres">
      <dgm:prSet presAssocID="{5C50B408-D3CE-44B4-BB41-857FFD3CC316}" presName="accent_2" presStyleCnt="0"/>
      <dgm:spPr/>
    </dgm:pt>
    <dgm:pt modelId="{A67A9B27-57E4-4D36-92B9-9C6A09CE8940}" type="pres">
      <dgm:prSet presAssocID="{5C50B408-D3CE-44B4-BB41-857FFD3CC316}" presName="accentRepeatNode" presStyleLbl="solidFgAcc1" presStyleIdx="1" presStyleCnt="4"/>
      <dgm:spPr/>
    </dgm:pt>
    <dgm:pt modelId="{190EEA76-7553-4D74-93EF-19EE2C59B0AD}" type="pres">
      <dgm:prSet presAssocID="{F05D7D72-C73F-4C88-9D73-059823623644}" presName="text_3" presStyleLbl="node1" presStyleIdx="2" presStyleCnt="4" custScaleY="120939" custLinFactNeighborX="844" custLinFactNeighborY="-2603">
        <dgm:presLayoutVars>
          <dgm:bulletEnabled val="1"/>
        </dgm:presLayoutVars>
      </dgm:prSet>
      <dgm:spPr/>
    </dgm:pt>
    <dgm:pt modelId="{E9C5611E-7B39-4A01-B111-B1A474E84279}" type="pres">
      <dgm:prSet presAssocID="{F05D7D72-C73F-4C88-9D73-059823623644}" presName="accent_3" presStyleCnt="0"/>
      <dgm:spPr/>
    </dgm:pt>
    <dgm:pt modelId="{DE801863-D567-4000-92A1-C9997A5C688A}" type="pres">
      <dgm:prSet presAssocID="{F05D7D72-C73F-4C88-9D73-059823623644}" presName="accentRepeatNode" presStyleLbl="solidFgAcc1" presStyleIdx="2" presStyleCnt="4"/>
      <dgm:spPr/>
    </dgm:pt>
    <dgm:pt modelId="{8051ED88-5533-4069-BD03-28566D05E1D4}" type="pres">
      <dgm:prSet presAssocID="{DFF8AB51-243B-4D10-840F-94F5EB2F9366}" presName="text_4" presStyleLbl="node1" presStyleIdx="3" presStyleCnt="4">
        <dgm:presLayoutVars>
          <dgm:bulletEnabled val="1"/>
        </dgm:presLayoutVars>
      </dgm:prSet>
      <dgm:spPr/>
    </dgm:pt>
    <dgm:pt modelId="{CF5CE90A-AE86-4291-B891-93E058421650}" type="pres">
      <dgm:prSet presAssocID="{DFF8AB51-243B-4D10-840F-94F5EB2F9366}" presName="accent_4" presStyleCnt="0"/>
      <dgm:spPr/>
    </dgm:pt>
    <dgm:pt modelId="{05891964-3E58-4AE6-B263-75CB5FF029B2}" type="pres">
      <dgm:prSet presAssocID="{DFF8AB51-243B-4D10-840F-94F5EB2F9366}" presName="accentRepeatNode" presStyleLbl="solidFgAcc1" presStyleIdx="3" presStyleCnt="4"/>
      <dgm:spPr/>
    </dgm:pt>
  </dgm:ptLst>
  <dgm:cxnLst>
    <dgm:cxn modelId="{F0BC2A67-9981-4B74-A0E7-3640F18EA010}" srcId="{A04342DD-FC68-410A-B800-0EF5C628D796}" destId="{5C50B408-D3CE-44B4-BB41-857FFD3CC316}" srcOrd="1" destOrd="0" parTransId="{F03AC082-8A9C-4C64-98DE-5D69ED4AD44F}" sibTransId="{70976580-9266-4E0D-970A-10E802A9E1F7}"/>
    <dgm:cxn modelId="{469C966F-94E8-4F5B-8F95-F37CA1663638}" type="presOf" srcId="{DFF8AB51-243B-4D10-840F-94F5EB2F9366}" destId="{8051ED88-5533-4069-BD03-28566D05E1D4}" srcOrd="0" destOrd="0" presId="urn:microsoft.com/office/officeart/2008/layout/VerticalCurvedList"/>
    <dgm:cxn modelId="{F8294F78-6F04-4B86-9F4B-3713B3C55DBD}" type="presOf" srcId="{5C50B408-D3CE-44B4-BB41-857FFD3CC316}" destId="{3018BAA5-D7B0-4BC8-8A3E-A110A3436BE2}" srcOrd="0" destOrd="0" presId="urn:microsoft.com/office/officeart/2008/layout/VerticalCurvedList"/>
    <dgm:cxn modelId="{A2C4D358-8597-4A9D-B79C-4DCBEE456732}" type="presOf" srcId="{F05D7D72-C73F-4C88-9D73-059823623644}" destId="{190EEA76-7553-4D74-93EF-19EE2C59B0AD}" srcOrd="0" destOrd="0" presId="urn:microsoft.com/office/officeart/2008/layout/VerticalCurvedList"/>
    <dgm:cxn modelId="{6F3C9184-05BA-4772-B7A9-986C2B106AB4}" srcId="{A04342DD-FC68-410A-B800-0EF5C628D796}" destId="{DFF8AB51-243B-4D10-840F-94F5EB2F9366}" srcOrd="3" destOrd="0" parTransId="{5E23388F-A62C-41A6-9A32-4A1B881E0547}" sibTransId="{253D6855-B544-4B19-81F5-CCFA705CB555}"/>
    <dgm:cxn modelId="{413AB794-8A18-4660-BA36-E0E94D2753BE}" srcId="{A04342DD-FC68-410A-B800-0EF5C628D796}" destId="{99C5EBA2-8B28-479A-9570-D59D8314E3F0}" srcOrd="0" destOrd="0" parTransId="{ADE4626A-E8D5-4121-BEF9-9E8F5AE9A7C7}" sibTransId="{8D366765-1A43-4166-A78B-2699365C4D15}"/>
    <dgm:cxn modelId="{5FDC9B9D-AB6F-49E5-926A-239C9C7BC79D}" srcId="{A04342DD-FC68-410A-B800-0EF5C628D796}" destId="{F05D7D72-C73F-4C88-9D73-059823623644}" srcOrd="2" destOrd="0" parTransId="{92839E27-F537-4FAA-B603-7D54EB9AAE33}" sibTransId="{1D4EB3B1-9F65-4472-B71F-91D8C4239C6B}"/>
    <dgm:cxn modelId="{63B859A8-864F-4DF9-B770-057309F024C6}" type="presOf" srcId="{99C5EBA2-8B28-479A-9570-D59D8314E3F0}" destId="{BA1898E2-2784-43B1-9504-49A154EBF791}" srcOrd="0" destOrd="0" presId="urn:microsoft.com/office/officeart/2008/layout/VerticalCurvedList"/>
    <dgm:cxn modelId="{D39817F3-F638-4CA6-826B-33597A47DCFF}" type="presOf" srcId="{8D366765-1A43-4166-A78B-2699365C4D15}" destId="{AD0FAA69-701E-4E9E-9C32-96A10AFC7035}" srcOrd="0" destOrd="0" presId="urn:microsoft.com/office/officeart/2008/layout/VerticalCurvedList"/>
    <dgm:cxn modelId="{B46B0BFC-211C-4A40-91CC-4E5B17D9089A}" type="presOf" srcId="{A04342DD-FC68-410A-B800-0EF5C628D796}" destId="{470412D8-CA47-4B5E-A593-DF760AA71EB5}" srcOrd="0" destOrd="0" presId="urn:microsoft.com/office/officeart/2008/layout/VerticalCurvedList"/>
    <dgm:cxn modelId="{E27286E9-7A80-4B2E-91CE-3AC56BB0B274}" type="presParOf" srcId="{470412D8-CA47-4B5E-A593-DF760AA71EB5}" destId="{3041F448-6B44-41A5-84E8-9F8AC8FCFDC2}" srcOrd="0" destOrd="0" presId="urn:microsoft.com/office/officeart/2008/layout/VerticalCurvedList"/>
    <dgm:cxn modelId="{107683EE-C8AB-4400-8DE1-6E953ECA9106}" type="presParOf" srcId="{3041F448-6B44-41A5-84E8-9F8AC8FCFDC2}" destId="{B944035C-ADCC-4119-8D54-CBD4C6B37D48}" srcOrd="0" destOrd="0" presId="urn:microsoft.com/office/officeart/2008/layout/VerticalCurvedList"/>
    <dgm:cxn modelId="{7E9BB4D8-03CD-4291-AB65-518EDCEE6134}" type="presParOf" srcId="{B944035C-ADCC-4119-8D54-CBD4C6B37D48}" destId="{8BA473EB-C7BD-4EAC-9A44-936D1302E3AF}" srcOrd="0" destOrd="0" presId="urn:microsoft.com/office/officeart/2008/layout/VerticalCurvedList"/>
    <dgm:cxn modelId="{7583FEE7-68D4-425E-AC3C-98D128FD5117}" type="presParOf" srcId="{B944035C-ADCC-4119-8D54-CBD4C6B37D48}" destId="{AD0FAA69-701E-4E9E-9C32-96A10AFC7035}" srcOrd="1" destOrd="0" presId="urn:microsoft.com/office/officeart/2008/layout/VerticalCurvedList"/>
    <dgm:cxn modelId="{28DC0C6A-BD20-4BF8-8FC0-D630C3138698}" type="presParOf" srcId="{B944035C-ADCC-4119-8D54-CBD4C6B37D48}" destId="{41AADCEB-70BB-48F2-935F-009B3DA67838}" srcOrd="2" destOrd="0" presId="urn:microsoft.com/office/officeart/2008/layout/VerticalCurvedList"/>
    <dgm:cxn modelId="{44A30D78-43E7-4673-82D1-9BDE9E9236A9}" type="presParOf" srcId="{B944035C-ADCC-4119-8D54-CBD4C6B37D48}" destId="{C6CD2970-77E1-4B5A-A02C-126019CC33D8}" srcOrd="3" destOrd="0" presId="urn:microsoft.com/office/officeart/2008/layout/VerticalCurvedList"/>
    <dgm:cxn modelId="{9179E733-B1AC-4512-97D5-8A4935109A47}" type="presParOf" srcId="{3041F448-6B44-41A5-84E8-9F8AC8FCFDC2}" destId="{BA1898E2-2784-43B1-9504-49A154EBF791}" srcOrd="1" destOrd="0" presId="urn:microsoft.com/office/officeart/2008/layout/VerticalCurvedList"/>
    <dgm:cxn modelId="{C13BF1C1-799D-43FA-BE73-DEE3566D410F}" type="presParOf" srcId="{3041F448-6B44-41A5-84E8-9F8AC8FCFDC2}" destId="{705F9F2C-6838-48D4-BF99-124C9315D4F1}" srcOrd="2" destOrd="0" presId="urn:microsoft.com/office/officeart/2008/layout/VerticalCurvedList"/>
    <dgm:cxn modelId="{8BE133B1-2C02-451F-8765-B8CC084EC403}" type="presParOf" srcId="{705F9F2C-6838-48D4-BF99-124C9315D4F1}" destId="{A30E205D-0AB0-4471-8DFE-C648EA585EC6}" srcOrd="0" destOrd="0" presId="urn:microsoft.com/office/officeart/2008/layout/VerticalCurvedList"/>
    <dgm:cxn modelId="{9E981455-2E8B-4DA7-859E-170D49FA58DD}" type="presParOf" srcId="{3041F448-6B44-41A5-84E8-9F8AC8FCFDC2}" destId="{3018BAA5-D7B0-4BC8-8A3E-A110A3436BE2}" srcOrd="3" destOrd="0" presId="urn:microsoft.com/office/officeart/2008/layout/VerticalCurvedList"/>
    <dgm:cxn modelId="{EC11C895-6017-465A-BDEC-38DBC27E9C3A}" type="presParOf" srcId="{3041F448-6B44-41A5-84E8-9F8AC8FCFDC2}" destId="{772D35AE-B626-46E7-BB64-6AF0BC944771}" srcOrd="4" destOrd="0" presId="urn:microsoft.com/office/officeart/2008/layout/VerticalCurvedList"/>
    <dgm:cxn modelId="{E77BEC29-AB52-45BB-80F8-82B945C3CCBB}" type="presParOf" srcId="{772D35AE-B626-46E7-BB64-6AF0BC944771}" destId="{A67A9B27-57E4-4D36-92B9-9C6A09CE8940}" srcOrd="0" destOrd="0" presId="urn:microsoft.com/office/officeart/2008/layout/VerticalCurvedList"/>
    <dgm:cxn modelId="{E6641CFA-63C0-4DF1-9DC1-E57664146962}" type="presParOf" srcId="{3041F448-6B44-41A5-84E8-9F8AC8FCFDC2}" destId="{190EEA76-7553-4D74-93EF-19EE2C59B0AD}" srcOrd="5" destOrd="0" presId="urn:microsoft.com/office/officeart/2008/layout/VerticalCurvedList"/>
    <dgm:cxn modelId="{C895E111-681F-4DAA-9ED0-D08FBFA0C6D1}" type="presParOf" srcId="{3041F448-6B44-41A5-84E8-9F8AC8FCFDC2}" destId="{E9C5611E-7B39-4A01-B111-B1A474E84279}" srcOrd="6" destOrd="0" presId="urn:microsoft.com/office/officeart/2008/layout/VerticalCurvedList"/>
    <dgm:cxn modelId="{A04D5FBA-49BB-4829-99D1-017EC3876A0A}" type="presParOf" srcId="{E9C5611E-7B39-4A01-B111-B1A474E84279}" destId="{DE801863-D567-4000-92A1-C9997A5C688A}" srcOrd="0" destOrd="0" presId="urn:microsoft.com/office/officeart/2008/layout/VerticalCurvedList"/>
    <dgm:cxn modelId="{FB52FC23-AB15-4B7E-B1F0-77CAF2AB9998}" type="presParOf" srcId="{3041F448-6B44-41A5-84E8-9F8AC8FCFDC2}" destId="{8051ED88-5533-4069-BD03-28566D05E1D4}" srcOrd="7" destOrd="0" presId="urn:microsoft.com/office/officeart/2008/layout/VerticalCurvedList"/>
    <dgm:cxn modelId="{537B9594-A43A-453A-A82E-4A7954461FDE}" type="presParOf" srcId="{3041F448-6B44-41A5-84E8-9F8AC8FCFDC2}" destId="{CF5CE90A-AE86-4291-B891-93E058421650}" srcOrd="8" destOrd="0" presId="urn:microsoft.com/office/officeart/2008/layout/VerticalCurvedList"/>
    <dgm:cxn modelId="{5B0F491F-C804-4288-8E45-19FED12B888A}" type="presParOf" srcId="{CF5CE90A-AE86-4291-B891-93E058421650}" destId="{05891964-3E58-4AE6-B263-75CB5FF029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B9038-4176-4F1B-9369-A4C834A2D984}">
      <dsp:nvSpPr>
        <dsp:cNvPr id="0" name=""/>
        <dsp:cNvSpPr/>
      </dsp:nvSpPr>
      <dsp:spPr>
        <a:xfrm>
          <a:off x="26489" y="258087"/>
          <a:ext cx="8073918" cy="1252663"/>
        </a:xfrm>
        <a:prstGeom prst="snip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Neuro Psychological therapy</a:t>
          </a:r>
          <a:endParaRPr lang="en-PK" sz="5100" kern="1200" dirty="0"/>
        </a:p>
      </dsp:txBody>
      <dsp:txXfrm>
        <a:off x="87639" y="319237"/>
        <a:ext cx="7908377" cy="1191513"/>
      </dsp:txXfrm>
    </dsp:sp>
    <dsp:sp modelId="{688F294D-84CC-415D-840D-A77AD39C4A1E}">
      <dsp:nvSpPr>
        <dsp:cNvPr id="0" name=""/>
        <dsp:cNvSpPr/>
      </dsp:nvSpPr>
      <dsp:spPr>
        <a:xfrm>
          <a:off x="0" y="1925722"/>
          <a:ext cx="8126897" cy="1215042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Cognitive Peak Performance</a:t>
          </a:r>
          <a:endParaRPr lang="en-PK" sz="5100" kern="1200" dirty="0"/>
        </a:p>
      </dsp:txBody>
      <dsp:txXfrm>
        <a:off x="0" y="2026978"/>
        <a:ext cx="8025641" cy="1113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FAA69-701E-4E9E-9C32-96A10AFC7035}">
      <dsp:nvSpPr>
        <dsp:cNvPr id="0" name=""/>
        <dsp:cNvSpPr/>
      </dsp:nvSpPr>
      <dsp:spPr>
        <a:xfrm>
          <a:off x="-6045750" y="-925061"/>
          <a:ext cx="7196991" cy="7196991"/>
        </a:xfrm>
        <a:prstGeom prst="blockArc">
          <a:avLst>
            <a:gd name="adj1" fmla="val 18900000"/>
            <a:gd name="adj2" fmla="val 2700000"/>
            <a:gd name="adj3" fmla="val 300"/>
          </a:avLst>
        </a:pr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898E2-2784-43B1-9504-49A154EBF791}">
      <dsp:nvSpPr>
        <dsp:cNvPr id="0" name=""/>
        <dsp:cNvSpPr/>
      </dsp:nvSpPr>
      <dsp:spPr>
        <a:xfrm>
          <a:off x="602534" y="411067"/>
          <a:ext cx="10393843" cy="82256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29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The cost of the neurofeedback system and software starts at approximately $4,000 from single channel neurofeedback system and varies from number of Channels, Protocol and Parameter’s.</a:t>
          </a:r>
          <a:endParaRPr lang="en-PK" sz="2000" kern="1200" dirty="0"/>
        </a:p>
      </dsp:txBody>
      <dsp:txXfrm>
        <a:off x="602534" y="411067"/>
        <a:ext cx="10393843" cy="822562"/>
      </dsp:txXfrm>
    </dsp:sp>
    <dsp:sp modelId="{A30E205D-0AB0-4471-8DFE-C648EA585EC6}">
      <dsp:nvSpPr>
        <dsp:cNvPr id="0" name=""/>
        <dsp:cNvSpPr/>
      </dsp:nvSpPr>
      <dsp:spPr>
        <a:xfrm>
          <a:off x="88433" y="308246"/>
          <a:ext cx="1028202" cy="1028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18BAA5-D7B0-4BC8-8A3E-A110A3436BE2}">
      <dsp:nvSpPr>
        <dsp:cNvPr id="0" name=""/>
        <dsp:cNvSpPr/>
      </dsp:nvSpPr>
      <dsp:spPr>
        <a:xfrm>
          <a:off x="1074128" y="1645124"/>
          <a:ext cx="9922249" cy="82256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29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A 2017 article in Bloomberg Businessweek reported that 30 </a:t>
          </a: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sessions</a:t>
          </a: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40 minutes each might come to a total of $2,200, plus a $250 initial assessment fee.</a:t>
          </a:r>
          <a:endParaRPr lang="en-PK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74128" y="1645124"/>
        <a:ext cx="9922249" cy="822562"/>
      </dsp:txXfrm>
    </dsp:sp>
    <dsp:sp modelId="{A67A9B27-57E4-4D36-92B9-9C6A09CE8940}">
      <dsp:nvSpPr>
        <dsp:cNvPr id="0" name=""/>
        <dsp:cNvSpPr/>
      </dsp:nvSpPr>
      <dsp:spPr>
        <a:xfrm>
          <a:off x="560027" y="1542304"/>
          <a:ext cx="1028202" cy="1028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0EEA76-7553-4D74-93EF-19EE2C59B0AD}">
      <dsp:nvSpPr>
        <dsp:cNvPr id="0" name=""/>
        <dsp:cNvSpPr/>
      </dsp:nvSpPr>
      <dsp:spPr>
        <a:xfrm>
          <a:off x="1149576" y="2771652"/>
          <a:ext cx="9922249" cy="99479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29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North America is the largest supplier of Neurofeedback System, with a production market share nearly 60% in 2016. Europe is the second largest supplier of Neurofeedback System, enjoying production market share nearly 20.5% in 2016.</a:t>
          </a:r>
          <a:endParaRPr lang="en-PK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49576" y="2771652"/>
        <a:ext cx="9922249" cy="994798"/>
      </dsp:txXfrm>
    </dsp:sp>
    <dsp:sp modelId="{DE801863-D567-4000-92A1-C9997A5C688A}">
      <dsp:nvSpPr>
        <dsp:cNvPr id="0" name=""/>
        <dsp:cNvSpPr/>
      </dsp:nvSpPr>
      <dsp:spPr>
        <a:xfrm>
          <a:off x="560027" y="2776361"/>
          <a:ext cx="1028202" cy="1028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51ED88-5533-4069-BD03-28566D05E1D4}">
      <dsp:nvSpPr>
        <dsp:cNvPr id="0" name=""/>
        <dsp:cNvSpPr/>
      </dsp:nvSpPr>
      <dsp:spPr>
        <a:xfrm>
          <a:off x="602534" y="4113239"/>
          <a:ext cx="10393843" cy="82256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29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In 2018, the global Neurofeedback market size was 37 million US$ and it is expected to reach 57 million US$ by the end of 2025, with a CAGR of 6.3% between 2019 and 2025.</a:t>
          </a:r>
          <a:endParaRPr lang="en-PK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2534" y="4113239"/>
        <a:ext cx="10393843" cy="822562"/>
      </dsp:txXfrm>
    </dsp:sp>
    <dsp:sp modelId="{05891964-3E58-4AE6-B263-75CB5FF029B2}">
      <dsp:nvSpPr>
        <dsp:cNvPr id="0" name=""/>
        <dsp:cNvSpPr/>
      </dsp:nvSpPr>
      <dsp:spPr>
        <a:xfrm>
          <a:off x="88433" y="4010419"/>
          <a:ext cx="1028202" cy="1028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036EF-3915-4285-AEB3-AFD314BD4F2C}" type="datetimeFigureOut">
              <a:rPr lang="en-PK" smtClean="0"/>
              <a:t>23/08/2019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9AB9-4399-4384-BEAF-BC7FF51A5B7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2903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4E7992A-0D45-4495-B96F-6569ACF201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534CB-8864-46B0-925D-2EAB87E8DB55}" type="slidenum">
              <a:rPr lang="en-US" altLang="en-PK"/>
              <a:pPr/>
              <a:t>5</a:t>
            </a:fld>
            <a:endParaRPr lang="en-US" altLang="en-PK"/>
          </a:p>
        </p:txBody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409F52A4-9978-45D5-8E98-3A543A9CA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5A6A38AC-DF63-4E4D-A6D6-6752D7855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spcBef>
                <a:spcPct val="0"/>
              </a:spcBef>
            </a:pPr>
            <a:r>
              <a:rPr lang="en-US" altLang="en-PK"/>
              <a:t>We can therefore look at what the brain is doing under each sensor.   </a:t>
            </a:r>
          </a:p>
          <a:p>
            <a:endParaRPr lang="en-US" altLang="en-P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4B91419-3636-4103-B3BF-F0E4F5587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D45EAE-4D5F-4E1B-B37C-CE2866C6625C}" type="slidenum">
              <a:rPr lang="en-US" altLang="en-PK"/>
              <a:pPr/>
              <a:t>6</a:t>
            </a:fld>
            <a:endParaRPr lang="en-US" altLang="en-PK"/>
          </a:p>
        </p:txBody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4E5D2DD8-9F5A-40C0-9CAA-43D4F1AB12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D208D424-DC08-477E-BBC0-60DF641AC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PK"/>
              <a:t>we are really in the early stages of exploring this amazing intervention</a:t>
            </a:r>
          </a:p>
          <a:p>
            <a:endParaRPr lang="en-US" altLang="en-P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3087BF-A8B0-4853-9F43-4DFFCE6C6B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CD52C6-3F76-4480-8CD9-D0F1573B251C}" type="slidenum">
              <a:rPr lang="en-US" altLang="en-PK"/>
              <a:pPr/>
              <a:t>20</a:t>
            </a:fld>
            <a:endParaRPr lang="en-US" altLang="en-PK"/>
          </a:p>
        </p:txBody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00F931D3-363C-40AA-8A99-F4D7E2864F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15E3E7BB-B529-42B1-AD3C-2C4604421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PK"/>
              <a:t>There are alternative ways to train – some professionals offer very intensive training over a few days’ time with occasional booster sessions in the future.   Kids with pervasive developmental problems may benefit from daily training.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3A0520AB-F03B-4BD2-BA7F-20D31829FAB3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27145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DCE1-C3B0-4734-9DB5-231998008F25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001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C4EE-C945-449C-BAFD-734F92D7B73E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80414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F78B-FB76-4AD1-A913-97D0D8E171AB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570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838E-5499-48FF-BF96-852E79F889EA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010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824B-DB7B-413C-98CB-3511F2C51499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5098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C2E4-4D9A-4A8A-B603-96A22DAA0F3B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32231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39C-8153-48D0-A26C-9C16CF7D19F0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12644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F3D0-7E76-4FCC-A107-57A477817C18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58553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3C13-8797-48A1-8307-2BD29C3CB9E2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6387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83F9-7723-47F4-BB5F-508E8857CEE1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2164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15A-58CE-47AF-95ED-28AC135D1C3D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3464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0A13-9355-4AF3-BFD8-1A6216999BE8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4638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8234-4EAA-4ADB-B619-1C790BAA1EA7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19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3837-6975-4AE7-AD36-2F362F0C11CB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2547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D438-66B0-4FC8-BB1D-7B0DA827F62E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33296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7A05-FFCF-43FE-AC3E-503D0459D3BE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3800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2452-EEE4-460B-A480-E972B337F4FD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0357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F9E9EA8-67CF-46B5-BA8F-4E967338258E}" type="datetime8">
              <a:rPr lang="en-PK" smtClean="0"/>
              <a:t>23/08/2019 9:32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8A96822F-94D3-4D30-A270-9CFD71F23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098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  <p:sldLayoutId id="2147484207" r:id="rId14"/>
    <p:sldLayoutId id="2147484208" r:id="rId15"/>
    <p:sldLayoutId id="2147484209" r:id="rId16"/>
    <p:sldLayoutId id="2147484210" r:id="rId17"/>
    <p:sldLayoutId id="2147484211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6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DB10AD-6816-47F5-A45C-0D807DE1A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79B905-EDF4-4B99-B4B4-FD516165D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867D7-D389-4418-9077-59A9A58BD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950" y="-70030"/>
            <a:ext cx="12316497" cy="6928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F65C16-C6AF-412C-B184-E7F59E6FB027}"/>
              </a:ext>
            </a:extLst>
          </p:cNvPr>
          <p:cNvSpPr txBox="1"/>
          <p:nvPr/>
        </p:nvSpPr>
        <p:spPr>
          <a:xfrm>
            <a:off x="9172577" y="5605462"/>
            <a:ext cx="2894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Presented by:</a:t>
            </a:r>
          </a:p>
          <a:p>
            <a:pPr algn="r"/>
            <a:r>
              <a:rPr lang="en-US" dirty="0"/>
              <a:t>      Engr. </a:t>
            </a:r>
            <a:r>
              <a:rPr lang="en-US" dirty="0" err="1"/>
              <a:t>Ammara</a:t>
            </a:r>
            <a:r>
              <a:rPr lang="en-US" dirty="0"/>
              <a:t> Zahid</a:t>
            </a:r>
          </a:p>
          <a:p>
            <a:pPr algn="r"/>
            <a:r>
              <a:rPr lang="en-US" dirty="0"/>
              <a:t>      Research Assistant</a:t>
            </a:r>
          </a:p>
          <a:p>
            <a:pPr algn="r"/>
            <a:r>
              <a:rPr lang="en-US" dirty="0"/>
              <a:t>      NCAI-NEDUET </a:t>
            </a:r>
          </a:p>
          <a:p>
            <a:endParaRPr lang="en-P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914CE6-349B-449D-992C-8D48E3BC1716}"/>
              </a:ext>
            </a:extLst>
          </p:cNvPr>
          <p:cNvSpPr/>
          <p:nvPr/>
        </p:nvSpPr>
        <p:spPr>
          <a:xfrm>
            <a:off x="2295525" y="2246126"/>
            <a:ext cx="8186737" cy="92333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568A9-9C8E-4CC3-9319-F6523A013FC4}"/>
              </a:ext>
            </a:extLst>
          </p:cNvPr>
          <p:cNvSpPr/>
          <p:nvPr/>
        </p:nvSpPr>
        <p:spPr>
          <a:xfrm>
            <a:off x="1338262" y="2169924"/>
            <a:ext cx="951547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NEUROFEEDBACK</a:t>
            </a:r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 GUI</a:t>
            </a:r>
          </a:p>
        </p:txBody>
      </p:sp>
      <p:sp>
        <p:nvSpPr>
          <p:cNvPr id="2" name="AutoShape 2" descr="Image result for ned logo">
            <a:extLst>
              <a:ext uri="{FF2B5EF4-FFF2-40B4-BE49-F238E27FC236}">
                <a16:creationId xmlns:a16="http://schemas.microsoft.com/office/drawing/2014/main" id="{29B106AD-3684-488E-BB6A-6E1CADCBAF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9FC53-5EFC-4548-87F1-7A31CC6F9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99"/>
            <a:ext cx="1298657" cy="12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AD5B-F88A-42A6-A7EB-D6FD19D4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124433"/>
            <a:ext cx="10364451" cy="1596177"/>
          </a:xfrm>
        </p:spPr>
        <p:txBody>
          <a:bodyPr/>
          <a:lstStyle/>
          <a:p>
            <a:r>
              <a:rPr lang="en-US" dirty="0"/>
              <a:t>Parameter's  included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CD648-DE06-44A5-9AC4-B1072ED0C8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2"/>
            <a:ext cx="6096000" cy="5843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F6CA3-9D27-40E2-B658-52978B725E9C}"/>
              </a:ext>
            </a:extLst>
          </p:cNvPr>
          <p:cNvSpPr txBox="1"/>
          <p:nvPr/>
        </p:nvSpPr>
        <p:spPr>
          <a:xfrm>
            <a:off x="7486650" y="2351782"/>
            <a:ext cx="350043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Personal Portal</a:t>
            </a:r>
            <a:endParaRPr lang="en-PK" sz="3200" dirty="0"/>
          </a:p>
        </p:txBody>
      </p:sp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90CD59FA-41A6-4D75-9C9A-A55FE8D0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5552" y="21869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A26E7-AB68-4D77-9FEC-356280A9F9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12" y="2200276"/>
            <a:ext cx="5896284" cy="44818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19AAF-087F-419D-B457-E36C6DA8BC6D}"/>
              </a:ext>
            </a:extLst>
          </p:cNvPr>
          <p:cNvSpPr txBox="1"/>
          <p:nvPr/>
        </p:nvSpPr>
        <p:spPr>
          <a:xfrm>
            <a:off x="6749088" y="973544"/>
            <a:ext cx="350043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Personal login ID</a:t>
            </a:r>
            <a:endParaRPr lang="en-PK" sz="3200" dirty="0"/>
          </a:p>
        </p:txBody>
      </p:sp>
      <p:pic>
        <p:nvPicPr>
          <p:cNvPr id="7" name="Graphic 6" descr="Arrow: Rotate left">
            <a:extLst>
              <a:ext uri="{FF2B5EF4-FFF2-40B4-BE49-F238E27FC236}">
                <a16:creationId xmlns:a16="http://schemas.microsoft.com/office/drawing/2014/main" id="{F7F1EB9E-8E25-46F0-BC50-48868CAE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1011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2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8AD898-161D-4DC7-BB58-B03467B05E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2" r="963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9070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306E16-B9A3-4A9E-9879-5BB34D677B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3" y="1227407"/>
            <a:ext cx="9242336" cy="55149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4460C-F876-481F-B518-91A7D29C3C2F}"/>
              </a:ext>
            </a:extLst>
          </p:cNvPr>
          <p:cNvSpPr txBox="1"/>
          <p:nvPr/>
        </p:nvSpPr>
        <p:spPr>
          <a:xfrm>
            <a:off x="3921482" y="115619"/>
            <a:ext cx="350043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Selection options</a:t>
            </a:r>
            <a:endParaRPr lang="en-PK" sz="3200" dirty="0"/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D65B1CA1-768D-4748-A136-4AF29CA2F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262" y="-491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5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2885E-1F90-412F-810C-4937128440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3101" r="25974" b="17885"/>
          <a:stretch/>
        </p:blipFill>
        <p:spPr>
          <a:xfrm>
            <a:off x="5771383" y="2067948"/>
            <a:ext cx="6200224" cy="3854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0263C-EF1E-4BE5-9D47-380DFFDB7D79}"/>
              </a:ext>
            </a:extLst>
          </p:cNvPr>
          <p:cNvSpPr txBox="1"/>
          <p:nvPr/>
        </p:nvSpPr>
        <p:spPr>
          <a:xfrm>
            <a:off x="2006060" y="643114"/>
            <a:ext cx="350043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Training Sessions</a:t>
            </a:r>
            <a:endParaRPr lang="en-PK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F4ED-B13E-43B9-B855-6107C3909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950"/>
            <a:ext cx="5506498" cy="3854548"/>
          </a:xfrm>
          <a:prstGeom prst="rect">
            <a:avLst/>
          </a:prstGeom>
        </p:spPr>
      </p:pic>
      <p:pic>
        <p:nvPicPr>
          <p:cNvPr id="12" name="Graphic 11" descr="Bar graph with upward trend">
            <a:extLst>
              <a:ext uri="{FF2B5EF4-FFF2-40B4-BE49-F238E27FC236}">
                <a16:creationId xmlns:a16="http://schemas.microsoft.com/office/drawing/2014/main" id="{E72F41BA-B0A9-4539-B362-2161DB821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582" y="478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9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4">
            <a:extLst>
              <a:ext uri="{FF2B5EF4-FFF2-40B4-BE49-F238E27FC236}">
                <a16:creationId xmlns:a16="http://schemas.microsoft.com/office/drawing/2014/main" id="{6EBAC1F5-869E-4C45-93FA-478652D50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4267200" cy="5516562"/>
          </a:xfrm>
        </p:spPr>
        <p:txBody>
          <a:bodyPr/>
          <a:lstStyle/>
          <a:p>
            <a:r>
              <a:rPr lang="en-US" altLang="en-PK">
                <a:latin typeface="Jester" pitchFamily="2" charset="0"/>
              </a:rPr>
              <a:t>Brain training is…</a:t>
            </a:r>
            <a:br>
              <a:rPr lang="en-US" altLang="en-PK">
                <a:latin typeface="Jester" pitchFamily="2" charset="0"/>
              </a:rPr>
            </a:br>
            <a:r>
              <a:rPr lang="en-US" altLang="en-PK">
                <a:latin typeface="Jester" pitchFamily="2" charset="0"/>
              </a:rPr>
              <a:t>exercising the brain –</a:t>
            </a:r>
            <a:br>
              <a:rPr lang="en-US" altLang="en-PK">
                <a:latin typeface="Jester" pitchFamily="2" charset="0"/>
              </a:rPr>
            </a:br>
            <a:r>
              <a:rPr lang="en-US" altLang="en-PK">
                <a:latin typeface="Jester" pitchFamily="2" charset="0"/>
              </a:rPr>
              <a:t>a mental workout.</a:t>
            </a:r>
          </a:p>
        </p:txBody>
      </p:sp>
      <p:pic>
        <p:nvPicPr>
          <p:cNvPr id="69637" name="Picture 5" descr="MCj01875870000[1]">
            <a:extLst>
              <a:ext uri="{FF2B5EF4-FFF2-40B4-BE49-F238E27FC236}">
                <a16:creationId xmlns:a16="http://schemas.microsoft.com/office/drawing/2014/main" id="{CE3FA163-D534-4717-8500-1F37949BA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524000"/>
            <a:ext cx="284956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0D0D4-037C-4608-BBEB-9C08700675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002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6CC91-1FF4-4CCD-ADB9-1AD3D88996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" y="1"/>
            <a:ext cx="12135662" cy="6858000"/>
          </a:xfrm>
        </p:spPr>
      </p:pic>
    </p:spTree>
    <p:extLst>
      <p:ext uri="{BB962C8B-B14F-4D97-AF65-F5344CB8AC3E}">
        <p14:creationId xmlns:p14="http://schemas.microsoft.com/office/powerpoint/2010/main" val="35459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>
            <a:extLst>
              <a:ext uri="{FF2B5EF4-FFF2-40B4-BE49-F238E27FC236}">
                <a16:creationId xmlns:a16="http://schemas.microsoft.com/office/drawing/2014/main" id="{5F0194AD-DD44-4017-838F-7698B2D943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584982" y="569743"/>
            <a:ext cx="11487444" cy="1259057"/>
          </a:xfrm>
        </p:spPr>
        <p:txBody>
          <a:bodyPr/>
          <a:lstStyle/>
          <a:p>
            <a:r>
              <a:rPr lang="en-US" altLang="en-PK" sz="4400" b="1" dirty="0">
                <a:solidFill>
                  <a:srgbClr val="006666"/>
                </a:solidFill>
                <a:latin typeface="Jester" pitchFamily="2" charset="0"/>
              </a:rPr>
              <a:t>Neurofeedback POSITIVELY AFFECTS:</a:t>
            </a:r>
          </a:p>
        </p:txBody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F98C525F-A891-4D75-AEB1-4E5E0EBEEDD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3200" y="2362200"/>
            <a:ext cx="6400800" cy="3810000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ADD/ADHD</a:t>
            </a:r>
          </a:p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ADDICTIONS</a:t>
            </a:r>
          </a:p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ANXIETY</a:t>
            </a:r>
          </a:p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LEARNING DISABILITIES</a:t>
            </a:r>
          </a:p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MIGRAINES</a:t>
            </a:r>
          </a:p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POST-TRAUMATIC STRESS</a:t>
            </a:r>
          </a:p>
          <a:p>
            <a:pPr algn="l">
              <a:buFont typeface="Wingdings" panose="05000000000000000000" pitchFamily="2" charset="2"/>
              <a:buChar char=""/>
            </a:pPr>
            <a:r>
              <a:rPr lang="en-US" altLang="en-PK" sz="1800" b="1" dirty="0">
                <a:solidFill>
                  <a:srgbClr val="006666"/>
                </a:solidFill>
                <a:latin typeface="Jester" pitchFamily="2" charset="0"/>
              </a:rPr>
              <a:t>ASD</a:t>
            </a:r>
          </a:p>
          <a:p>
            <a:pPr algn="l">
              <a:buFont typeface="Wingdings" panose="05000000000000000000" pitchFamily="2" charset="2"/>
              <a:buChar char=""/>
            </a:pPr>
            <a:endParaRPr lang="en-US" altLang="en-PK" dirty="0">
              <a:solidFill>
                <a:srgbClr val="006666"/>
              </a:solidFill>
              <a:latin typeface="Jester" pitchFamily="2" charset="0"/>
            </a:endParaRPr>
          </a:p>
          <a:p>
            <a:pPr algn="l">
              <a:buFont typeface="Wingdings" panose="05000000000000000000" pitchFamily="2" charset="2"/>
              <a:buNone/>
            </a:pPr>
            <a:endParaRPr lang="en-US" altLang="en-PK" dirty="0">
              <a:solidFill>
                <a:srgbClr val="006666"/>
              </a:solidFill>
              <a:latin typeface="Jester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Text Box 4">
            <a:extLst>
              <a:ext uri="{FF2B5EF4-FFF2-40B4-BE49-F238E27FC236}">
                <a16:creationId xmlns:a16="http://schemas.microsoft.com/office/drawing/2014/main" id="{1087C792-35F0-48A4-B7D4-A79EC518F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886200"/>
            <a:ext cx="7391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PK" sz="5400">
                <a:solidFill>
                  <a:srgbClr val="003300"/>
                </a:solidFill>
              </a:rPr>
              <a:t>How long is the treatment?</a:t>
            </a:r>
          </a:p>
        </p:txBody>
      </p:sp>
      <p:pic>
        <p:nvPicPr>
          <p:cNvPr id="174086" name="Picture 6">
            <a:extLst>
              <a:ext uri="{FF2B5EF4-FFF2-40B4-BE49-F238E27FC236}">
                <a16:creationId xmlns:a16="http://schemas.microsoft.com/office/drawing/2014/main" id="{62045E39-102F-4ED8-85C7-B8AE18614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38200"/>
            <a:ext cx="35052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ruptShoddyAmazontreeboa-mobile">
            <a:hlinkClick r:id="" action="ppaction://media"/>
            <a:extLst>
              <a:ext uri="{FF2B5EF4-FFF2-40B4-BE49-F238E27FC236}">
                <a16:creationId xmlns:a16="http://schemas.microsoft.com/office/drawing/2014/main" id="{B0C86233-9D50-47E3-B2FD-3DB660FC0D7B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668087"/>
          </a:xfrm>
        </p:spPr>
      </p:pic>
    </p:spTree>
    <p:extLst>
      <p:ext uri="{BB962C8B-B14F-4D97-AF65-F5344CB8AC3E}">
        <p14:creationId xmlns:p14="http://schemas.microsoft.com/office/powerpoint/2010/main" val="7455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Text Box 4">
            <a:extLst>
              <a:ext uri="{FF2B5EF4-FFF2-40B4-BE49-F238E27FC236}">
                <a16:creationId xmlns:a16="http://schemas.microsoft.com/office/drawing/2014/main" id="{EDD9A12B-3575-43E7-85ED-963C5ACEB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49" y="602196"/>
            <a:ext cx="6858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PK" sz="4800" dirty="0">
                <a:solidFill>
                  <a:srgbClr val="003300"/>
                </a:solidFill>
              </a:rPr>
              <a:t>Typical training is 2-3 times a week, for 15-30 minutes.</a:t>
            </a:r>
          </a:p>
          <a:p>
            <a:pPr>
              <a:spcBef>
                <a:spcPct val="50000"/>
              </a:spcBef>
            </a:pPr>
            <a:endParaRPr lang="en-US" altLang="en-PK" sz="4800" dirty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</a:pPr>
            <a:endParaRPr lang="en-US" altLang="en-PK" sz="4800" dirty="0">
              <a:solidFill>
                <a:srgbClr val="003300"/>
              </a:solidFill>
            </a:endParaRPr>
          </a:p>
        </p:txBody>
      </p:sp>
      <p:pic>
        <p:nvPicPr>
          <p:cNvPr id="207878" name="Picture 6">
            <a:extLst>
              <a:ext uri="{FF2B5EF4-FFF2-40B4-BE49-F238E27FC236}">
                <a16:creationId xmlns:a16="http://schemas.microsoft.com/office/drawing/2014/main" id="{7DEF11E6-25A8-4B0A-8628-47185747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1" y="3806754"/>
            <a:ext cx="1827213" cy="180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8C0DDFF5-DC6A-4FAB-89EA-3242E2C0A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9" y="2970311"/>
            <a:ext cx="68580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PK" sz="4400" dirty="0"/>
              <a:t>For many conditions, </a:t>
            </a:r>
          </a:p>
          <a:p>
            <a:pPr algn="ctr">
              <a:spcBef>
                <a:spcPct val="50000"/>
              </a:spcBef>
            </a:pPr>
            <a:r>
              <a:rPr lang="en-US" altLang="en-PK" sz="4400" dirty="0">
                <a:solidFill>
                  <a:srgbClr val="BE0F02"/>
                </a:solidFill>
              </a:rPr>
              <a:t>40 sessions</a:t>
            </a:r>
            <a:r>
              <a:rPr lang="en-US" altLang="en-PK" sz="4400" dirty="0"/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PK" sz="4400" dirty="0"/>
              <a:t>will provide nearly permanent relief.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CB38EAF-9B75-474D-8CF7-3DCC78C9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9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225F1-BEC1-45A1-9E3A-366BEA133AE7}"/>
              </a:ext>
            </a:extLst>
          </p:cNvPr>
          <p:cNvSpPr txBox="1"/>
          <p:nvPr/>
        </p:nvSpPr>
        <p:spPr>
          <a:xfrm rot="21422035">
            <a:off x="5033183" y="1031989"/>
            <a:ext cx="3103567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Business start up</a:t>
            </a:r>
            <a:endParaRPr lang="en-PK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6F5B4-A530-488F-ABF1-6B5EE7159938}"/>
              </a:ext>
            </a:extLst>
          </p:cNvPr>
          <p:cNvSpPr txBox="1"/>
          <p:nvPr/>
        </p:nvSpPr>
        <p:spPr>
          <a:xfrm>
            <a:off x="5130357" y="3102181"/>
            <a:ext cx="2909218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Launching Product</a:t>
            </a:r>
            <a:endParaRPr lang="en-PK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5C5A0-EA87-4ADD-A6C8-14CCA03E7E78}"/>
              </a:ext>
            </a:extLst>
          </p:cNvPr>
          <p:cNvSpPr txBox="1"/>
          <p:nvPr/>
        </p:nvSpPr>
        <p:spPr>
          <a:xfrm rot="317755">
            <a:off x="5121801" y="5163884"/>
            <a:ext cx="290266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Events and workshop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177381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063504-4879-4082-BE4A-952F0D4BFDD7}"/>
              </a:ext>
            </a:extLst>
          </p:cNvPr>
          <p:cNvSpPr txBox="1"/>
          <p:nvPr/>
        </p:nvSpPr>
        <p:spPr>
          <a:xfrm>
            <a:off x="1963856" y="350726"/>
            <a:ext cx="350043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Project Revenue </a:t>
            </a:r>
            <a:endParaRPr lang="en-PK" sz="3200" dirty="0"/>
          </a:p>
        </p:txBody>
      </p: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AFFDB554-68B5-4CCF-AB6E-1DBEC0749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313" y="185914"/>
            <a:ext cx="914400" cy="9144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76CA58-B47A-400F-971E-D59D033A2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839560"/>
              </p:ext>
            </p:extLst>
          </p:nvPr>
        </p:nvGraphicFramePr>
        <p:xfrm>
          <a:off x="636105" y="1325217"/>
          <a:ext cx="11071826" cy="534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BB01-9B1B-465C-BFC8-E8377A0FBC99}"/>
              </a:ext>
            </a:extLst>
          </p:cNvPr>
          <p:cNvSpPr txBox="1"/>
          <p:nvPr/>
        </p:nvSpPr>
        <p:spPr>
          <a:xfrm>
            <a:off x="396663" y="1938006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Cost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B916D-7748-4D4F-8BC9-3E8999BF8F74}"/>
              </a:ext>
            </a:extLst>
          </p:cNvPr>
          <p:cNvSpPr txBox="1"/>
          <p:nvPr/>
        </p:nvSpPr>
        <p:spPr>
          <a:xfrm>
            <a:off x="585634" y="324433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Cost</a:t>
            </a:r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1CD06-3D47-4F2B-A615-ED18D65E28E3}"/>
              </a:ext>
            </a:extLst>
          </p:cNvPr>
          <p:cNvSpPr txBox="1"/>
          <p:nvPr/>
        </p:nvSpPr>
        <p:spPr>
          <a:xfrm>
            <a:off x="556098" y="436599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Existing Market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5973B-B4BE-45D5-A5E3-7EFB6C17E630}"/>
              </a:ext>
            </a:extLst>
          </p:cNvPr>
          <p:cNvSpPr txBox="1"/>
          <p:nvPr/>
        </p:nvSpPr>
        <p:spPr>
          <a:xfrm>
            <a:off x="47483" y="564621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forecast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70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7B40B78-7F8A-40E7-9E45-92467544F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BCAF49-2350-4762-A27C-A749F241E198}"/>
              </a:ext>
            </a:extLst>
          </p:cNvPr>
          <p:cNvSpPr txBox="1"/>
          <p:nvPr/>
        </p:nvSpPr>
        <p:spPr>
          <a:xfrm>
            <a:off x="8905460" y="6056243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details:</a:t>
            </a:r>
          </a:p>
          <a:p>
            <a:r>
              <a:rPr lang="en-US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ammarazahid.az@gmail.com</a:t>
            </a:r>
            <a:endParaRPr lang="en-PK" dirty="0">
              <a:solidFill>
                <a:srgbClr val="66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E01D8A9-FE29-4E02-8428-B42DDE3E95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90587" y="434976"/>
            <a:ext cx="8382000" cy="1470025"/>
          </a:xfrm>
        </p:spPr>
        <p:txBody>
          <a:bodyPr/>
          <a:lstStyle/>
          <a:p>
            <a:r>
              <a:rPr lang="en-US" altLang="en-PK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ligrapher" pitchFamily="2" charset="0"/>
              </a:rPr>
              <a:t>NEUROFEEDBACK 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BF5DD06-0875-49E1-AB89-7C1004B2411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3200" y="44196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PK" sz="4800">
                <a:solidFill>
                  <a:srgbClr val="660066"/>
                </a:solidFill>
                <a:latin typeface="Calligrapher" pitchFamily="2" charset="0"/>
              </a:rPr>
              <a:t>Using Technology to </a:t>
            </a:r>
          </a:p>
          <a:p>
            <a:r>
              <a:rPr lang="en-US" altLang="en-PK" sz="4800">
                <a:solidFill>
                  <a:srgbClr val="660066"/>
                </a:solidFill>
                <a:latin typeface="Calligrapher" pitchFamily="2" charset="0"/>
              </a:rPr>
              <a:t>Re-Shape the Mind</a:t>
            </a:r>
          </a:p>
        </p:txBody>
      </p:sp>
      <p:pic>
        <p:nvPicPr>
          <p:cNvPr id="2052" name="Picture 4" descr="MCj00832890000[1]">
            <a:extLst>
              <a:ext uri="{FF2B5EF4-FFF2-40B4-BE49-F238E27FC236}">
                <a16:creationId xmlns:a16="http://schemas.microsoft.com/office/drawing/2014/main" id="{BE2B275B-95AE-4569-86A0-52C8638C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31505"/>
            <a:ext cx="3200400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 descr="MCj03629660000[1]">
            <a:extLst>
              <a:ext uri="{FF2B5EF4-FFF2-40B4-BE49-F238E27FC236}">
                <a16:creationId xmlns:a16="http://schemas.microsoft.com/office/drawing/2014/main" id="{86D05B3A-B93D-4D24-8B8F-4D26E386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1"/>
            <a:ext cx="37338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3" name="Text Box 5">
            <a:extLst>
              <a:ext uri="{FF2B5EF4-FFF2-40B4-BE49-F238E27FC236}">
                <a16:creationId xmlns:a16="http://schemas.microsoft.com/office/drawing/2014/main" id="{37C2B2B1-1E84-4E8A-8B20-370F81E35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580" y="3783014"/>
            <a:ext cx="7848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PK" sz="3600" dirty="0"/>
              <a:t>When you have information </a:t>
            </a:r>
            <a:r>
              <a:rPr lang="en-US" altLang="en-PK" sz="3600" dirty="0">
                <a:solidFill>
                  <a:srgbClr val="000099"/>
                </a:solidFill>
              </a:rPr>
              <a:t>what your brain waves are doing, </a:t>
            </a:r>
            <a:r>
              <a:rPr lang="en-US" altLang="en-PK" sz="3600" dirty="0"/>
              <a:t>your brain can use that information </a:t>
            </a:r>
            <a:r>
              <a:rPr lang="en-US" altLang="en-PK" sz="3600" dirty="0">
                <a:solidFill>
                  <a:srgbClr val="FF0000"/>
                </a:solidFill>
              </a:rPr>
              <a:t>to change how it works.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6789893-8592-4395-831A-3553E2D27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798513"/>
            <a:ext cx="3978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PK" altLang="en-PK">
              <a:latin typeface="Arial" panose="020B0604020202020204" pitchFamily="34" charset="0"/>
            </a:endParaRP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D68A564E-A587-41A2-A4C7-7968C1525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85801"/>
            <a:ext cx="3276600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PK" sz="6600"/>
              <a:t>THE BIG </a:t>
            </a:r>
          </a:p>
          <a:p>
            <a:pPr>
              <a:spcBef>
                <a:spcPct val="50000"/>
              </a:spcBef>
            </a:pPr>
            <a:r>
              <a:rPr lang="en-US" altLang="en-PK" sz="6600"/>
              <a:t>IDEA: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>
            <a:extLst>
              <a:ext uri="{FF2B5EF4-FFF2-40B4-BE49-F238E27FC236}">
                <a16:creationId xmlns:a16="http://schemas.microsoft.com/office/drawing/2014/main" id="{A677A725-B3C9-42D4-834E-9C67F812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878452"/>
            <a:ext cx="7543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3200" dirty="0">
                <a:latin typeface="Jester" pitchFamily="2" charset="0"/>
              </a:rPr>
              <a:t>Computer can filter out the various brain wave frequencies &amp; provide us with this information in a usable form.</a:t>
            </a:r>
          </a:p>
        </p:txBody>
      </p:sp>
      <p:pic>
        <p:nvPicPr>
          <p:cNvPr id="167941" name="Picture 5" descr="EEG and man">
            <a:extLst>
              <a:ext uri="{FF2B5EF4-FFF2-40B4-BE49-F238E27FC236}">
                <a16:creationId xmlns:a16="http://schemas.microsoft.com/office/drawing/2014/main" id="{809B8B94-52BC-495F-9138-B6EB17F3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14401"/>
            <a:ext cx="3810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61" name="Picture 5">
            <a:extLst>
              <a:ext uri="{FF2B5EF4-FFF2-40B4-BE49-F238E27FC236}">
                <a16:creationId xmlns:a16="http://schemas.microsoft.com/office/drawing/2014/main" id="{2F62666B-31C2-4929-996B-689FE247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533400"/>
            <a:ext cx="523716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064" name="Text Box 8">
            <a:extLst>
              <a:ext uri="{FF2B5EF4-FFF2-40B4-BE49-F238E27FC236}">
                <a16:creationId xmlns:a16="http://schemas.microsoft.com/office/drawing/2014/main" id="{62BB2F81-633C-4631-8046-86C6F53E7A69}"/>
              </a:ext>
            </a:extLst>
          </p:cNvPr>
          <p:cNvSpPr txBox="1">
            <a:spLocks noChangeArrowheads="1"/>
          </p:cNvSpPr>
          <p:nvPr/>
        </p:nvSpPr>
        <p:spPr bwMode="auto">
          <a:xfrm rot="20898915">
            <a:off x="4621834" y="2157845"/>
            <a:ext cx="33305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PK" sz="3200" b="1"/>
              <a:t>What’s </a:t>
            </a:r>
          </a:p>
          <a:p>
            <a:pPr algn="ctr"/>
            <a:r>
              <a:rPr lang="en-US" altLang="en-PK" sz="3200" b="1"/>
              <a:t>Neurofeedback </a:t>
            </a:r>
          </a:p>
          <a:p>
            <a:pPr algn="ctr"/>
            <a:r>
              <a:rPr lang="en-US" altLang="en-PK" sz="3200" b="1"/>
              <a:t>good for?? </a:t>
            </a:r>
            <a:endParaRPr lang="en-US" altLang="en-PK" sz="3200"/>
          </a:p>
          <a:p>
            <a:pPr>
              <a:spcBef>
                <a:spcPct val="50000"/>
              </a:spcBef>
            </a:pPr>
            <a:endParaRPr lang="en-US" altLang="en-PK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1" name="Rectangle 3">
            <a:extLst>
              <a:ext uri="{FF2B5EF4-FFF2-40B4-BE49-F238E27FC236}">
                <a16:creationId xmlns:a16="http://schemas.microsoft.com/office/drawing/2014/main" id="{ED86F89F-1D48-4B74-BE0E-1357CF3353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9473" y="639493"/>
            <a:ext cx="7019778" cy="5410200"/>
          </a:xfrm>
        </p:spPr>
        <p:txBody>
          <a:bodyPr>
            <a:normAutofit/>
          </a:bodyPr>
          <a:lstStyle/>
          <a:p>
            <a:pPr algn="ctr"/>
            <a:r>
              <a:rPr lang="en-US" altLang="en-PK" sz="4000" dirty="0">
                <a:latin typeface="Jester" pitchFamily="2" charset="0"/>
              </a:rPr>
              <a:t>Beyond drugs: N</a:t>
            </a:r>
            <a:r>
              <a:rPr lang="en-US" altLang="en-PK" sz="4000" cap="none" dirty="0">
                <a:latin typeface="Jester" pitchFamily="2" charset="0"/>
              </a:rPr>
              <a:t>ew option for the mentally ill in Pakistan  </a:t>
            </a:r>
            <a:endParaRPr lang="en-US" altLang="en-PK" sz="4000" dirty="0">
              <a:latin typeface="Jester" pitchFamily="2" charset="0"/>
            </a:endParaRPr>
          </a:p>
          <a:p>
            <a:pPr algn="ctr"/>
            <a:r>
              <a:rPr lang="en-US" altLang="en-PK" sz="4000" dirty="0">
                <a:latin typeface="Jester" pitchFamily="2" charset="0"/>
              </a:rPr>
              <a:t>N</a:t>
            </a:r>
            <a:r>
              <a:rPr lang="en-US" altLang="en-PK" sz="4000" cap="none" dirty="0">
                <a:latin typeface="Jester" pitchFamily="2" charset="0"/>
              </a:rPr>
              <a:t>eurofeedback works by helping to restore a better balance of waves in various parts of the brain. </a:t>
            </a:r>
            <a:endParaRPr lang="en-US" altLang="en-PK" sz="4000" dirty="0">
              <a:latin typeface="Jester" pitchFamily="2" charset="0"/>
            </a:endParaRPr>
          </a:p>
        </p:txBody>
      </p:sp>
      <p:pic>
        <p:nvPicPr>
          <p:cNvPr id="283652" name="Picture 4" descr="Brain - colored MRI">
            <a:extLst>
              <a:ext uri="{FF2B5EF4-FFF2-40B4-BE49-F238E27FC236}">
                <a16:creationId xmlns:a16="http://schemas.microsoft.com/office/drawing/2014/main" id="{74AA10A0-5087-4262-AB69-C6C1EF07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639" y="1554211"/>
            <a:ext cx="28448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AB60-A1EC-4F71-B7C5-7E8E0730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</a:t>
            </a:r>
            <a:endParaRPr lang="en-P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F0DEB2-90C5-407A-A73F-1E867734AA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937257"/>
              </p:ext>
            </p:extLst>
          </p:nvPr>
        </p:nvGraphicFramePr>
        <p:xfrm>
          <a:off x="3336233" y="2040835"/>
          <a:ext cx="8126897" cy="314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Arrow: Slight curve">
            <a:extLst>
              <a:ext uri="{FF2B5EF4-FFF2-40B4-BE49-F238E27FC236}">
                <a16:creationId xmlns:a16="http://schemas.microsoft.com/office/drawing/2014/main" id="{639FBDC3-6BDD-4971-BC78-51D8E434B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0713" y="2537791"/>
            <a:ext cx="914400" cy="914400"/>
          </a:xfrm>
          <a:prstGeom prst="rect">
            <a:avLst/>
          </a:prstGeom>
        </p:spPr>
      </p:pic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DC1275BD-C3E1-4A2C-AC20-6FC5D2C09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0713" y="41522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9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718F-B9AF-4CFD-87AC-2D7AC513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25" y="132742"/>
            <a:ext cx="10364451" cy="1596177"/>
          </a:xfrm>
        </p:spPr>
        <p:txBody>
          <a:bodyPr/>
          <a:lstStyle/>
          <a:p>
            <a:r>
              <a:rPr lang="en-US" dirty="0"/>
              <a:t>Product Introduction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DCAB6-E9F8-471A-8ABA-C80500D752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96" y="1413154"/>
            <a:ext cx="9491003" cy="531762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8FEAD-4C3E-4E30-94B2-B7C52E19BFF0}"/>
              </a:ext>
            </a:extLst>
          </p:cNvPr>
          <p:cNvSpPr txBox="1"/>
          <p:nvPr/>
        </p:nvSpPr>
        <p:spPr>
          <a:xfrm>
            <a:off x="227175" y="1643552"/>
            <a:ext cx="23418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project aims at developing an interactive application for brain training, designing a real-time signal acquisition protocol, designing real-time signal processing and analysis protocols and developing an interface to visualize brain activity at real-time.</a:t>
            </a:r>
            <a:endParaRPr lang="en-P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64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1238</TotalTime>
  <Words>397</Words>
  <Application>Microsoft Office PowerPoint</Application>
  <PresentationFormat>Widescreen</PresentationFormat>
  <Paragraphs>61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Agency FB</vt:lpstr>
      <vt:lpstr>Arial</vt:lpstr>
      <vt:lpstr>Calibri</vt:lpstr>
      <vt:lpstr>Calligrapher</vt:lpstr>
      <vt:lpstr>Impact</vt:lpstr>
      <vt:lpstr>Jester</vt:lpstr>
      <vt:lpstr>Wingdings</vt:lpstr>
      <vt:lpstr>Main Event</vt:lpstr>
      <vt:lpstr>PowerPoint Presentation</vt:lpstr>
      <vt:lpstr>PowerPoint Presentation</vt:lpstr>
      <vt:lpstr>NEUROFEEDBACK </vt:lpstr>
      <vt:lpstr>PowerPoint Presentation</vt:lpstr>
      <vt:lpstr>PowerPoint Presentation</vt:lpstr>
      <vt:lpstr>PowerPoint Presentation</vt:lpstr>
      <vt:lpstr>PowerPoint Presentation</vt:lpstr>
      <vt:lpstr>Application domain</vt:lpstr>
      <vt:lpstr>Product Introduction</vt:lpstr>
      <vt:lpstr>Parameter's  included</vt:lpstr>
      <vt:lpstr>PowerPoint Presentation</vt:lpstr>
      <vt:lpstr>PowerPoint Presentation</vt:lpstr>
      <vt:lpstr>PowerPoint Presentation</vt:lpstr>
      <vt:lpstr>PowerPoint Presentation</vt:lpstr>
      <vt:lpstr>Brain training is… exercising the brain – a mental workout.</vt:lpstr>
      <vt:lpstr>PowerPoint Presentation</vt:lpstr>
      <vt:lpstr>PowerPoint Presentation</vt:lpstr>
      <vt:lpstr>Neurofeedback POSITIVELY AFFECTS: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 ZAHID</dc:creator>
  <cp:lastModifiedBy>AMMAR ZAHID</cp:lastModifiedBy>
  <cp:revision>40</cp:revision>
  <dcterms:created xsi:type="dcterms:W3CDTF">2019-08-20T04:16:00Z</dcterms:created>
  <dcterms:modified xsi:type="dcterms:W3CDTF">2019-08-23T04:36:38Z</dcterms:modified>
</cp:coreProperties>
</file>